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04725" y="246200"/>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ts val="1100"/>
              <a:buFont typeface="Arial"/>
              <a:buNone/>
            </a:pPr>
            <a:r>
              <a:rPr lang="en" sz="1600" b="1" dirty="0"/>
              <a:t>New York City TLC Project Preliminary Data Summary</a:t>
            </a:r>
            <a:endParaRPr sz="1900" dirty="0"/>
          </a:p>
        </p:txBody>
      </p:sp>
      <p:sp>
        <p:nvSpPr>
          <p:cNvPr id="155" name="Google Shape;155;p8"/>
          <p:cNvSpPr txBox="1">
            <a:spLocks noGrp="1"/>
          </p:cNvSpPr>
          <p:nvPr>
            <p:ph type="subTitle" idx="1"/>
          </p:nvPr>
        </p:nvSpPr>
        <p:spPr>
          <a:xfrm>
            <a:off x="1941150" y="677675"/>
            <a:ext cx="3890100" cy="609367"/>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b="1" dirty="0"/>
              <a:t>Executive summary report</a:t>
            </a:r>
            <a:endParaRPr b="1" dirty="0"/>
          </a:p>
          <a:p>
            <a:pPr marL="0" lvl="0" indent="0" algn="ctr" rtl="0">
              <a:spcBef>
                <a:spcPts val="0"/>
              </a:spcBef>
              <a:spcAft>
                <a:spcPts val="0"/>
              </a:spcAft>
              <a:buClr>
                <a:schemeClr val="dk1"/>
              </a:buClr>
              <a:buSzPts val="1100"/>
              <a:buFont typeface="Arial"/>
              <a:buNone/>
            </a:pPr>
            <a:r>
              <a:rPr lang="en" dirty="0"/>
              <a:t>Prepared by </a:t>
            </a:r>
            <a:r>
              <a:rPr lang="en" b="1" dirty="0"/>
              <a:t>Automatidata</a:t>
            </a:r>
            <a:endParaRPr b="1" dirty="0"/>
          </a:p>
        </p:txBody>
      </p:sp>
      <p:sp>
        <p:nvSpPr>
          <p:cNvPr id="156" name="Google Shape;156;p8"/>
          <p:cNvSpPr txBox="1"/>
          <p:nvPr/>
        </p:nvSpPr>
        <p:spPr>
          <a:xfrm>
            <a:off x="4051263" y="5448175"/>
            <a:ext cx="3000000" cy="33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r>
              <a:rPr lang="en" sz="1170" b="1" i="1">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19013"/>
            <a:ext cx="6908400" cy="101460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350"/>
              </a:spcAft>
              <a:buNone/>
            </a:pPr>
            <a:r>
              <a:rPr lang="en" sz="1100" dirty="0">
                <a:solidFill>
                  <a:schemeClr val="dk1"/>
                </a:solidFill>
                <a:latin typeface="Times New Roman" panose="02020603050405020304" pitchFamily="18" charset="0"/>
                <a:ea typeface="Google Sans"/>
                <a:cs typeface="Times New Roman" panose="02020603050405020304" pitchFamily="18" charset="0"/>
                <a:sym typeface="Google Sans"/>
              </a:rPr>
              <a:t>The NYC Taxi &amp; Limousine Commission has contracted with Automatidata to build a regression model that predicts taxi cab fares. In this part of the project, the Automatidata data team performed a preliminary inspection of the data supplied by the NYC Taxi and Limousine Commission in order to inform the team of key data variable descriptions, and ensure the information provided is suitable for generating clear and meaningful insights.</a:t>
            </a:r>
            <a:endParaRPr sz="11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158" name="Google Shape;158;p8"/>
          <p:cNvSpPr txBox="1"/>
          <p:nvPr/>
        </p:nvSpPr>
        <p:spPr>
          <a:xfrm>
            <a:off x="3701450" y="3674475"/>
            <a:ext cx="3639000" cy="1962045"/>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 sz="1100" dirty="0">
                <a:solidFill>
                  <a:schemeClr val="dk1"/>
                </a:solidFill>
                <a:latin typeface="Times New Roman" panose="02020603050405020304" pitchFamily="18" charset="0"/>
                <a:ea typeface="Google Sans"/>
                <a:cs typeface="Times New Roman" panose="02020603050405020304" pitchFamily="18" charset="0"/>
                <a:sym typeface="Google Sans"/>
              </a:rPr>
              <a:t>This dataset includes variables that should be helpful for building prediction model(s) on taxi cab ride fares. </a:t>
            </a:r>
            <a:endParaRPr sz="11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457200" lvl="0" indent="-298450" algn="l" rtl="0">
              <a:lnSpc>
                <a:spcPct val="150000"/>
              </a:lnSpc>
              <a:spcBef>
                <a:spcPts val="0"/>
              </a:spcBef>
              <a:spcAft>
                <a:spcPts val="0"/>
              </a:spcAft>
              <a:buClr>
                <a:schemeClr val="dk1"/>
              </a:buClr>
              <a:buSzPts val="1100"/>
              <a:buFont typeface="Google Sans"/>
              <a:buChar char="●"/>
            </a:pPr>
            <a:r>
              <a:rPr lang="en" sz="1100" dirty="0">
                <a:solidFill>
                  <a:schemeClr val="dk1"/>
                </a:solidFill>
                <a:latin typeface="Times New Roman" panose="02020603050405020304" pitchFamily="18" charset="0"/>
                <a:ea typeface="Google Sans"/>
                <a:cs typeface="Times New Roman" panose="02020603050405020304" pitchFamily="18" charset="0"/>
                <a:sym typeface="Google Sans"/>
              </a:rPr>
              <a:t>The identified unusual values are trips that are a short distance but have high charges associated with them, as shown in the total_amount variable. Reference screenshots:</a:t>
            </a:r>
            <a:endParaRPr sz="11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159" name="Google Shape;159;p8"/>
          <p:cNvSpPr txBox="1">
            <a:spLocks noGrp="1"/>
          </p:cNvSpPr>
          <p:nvPr>
            <p:ph type="body" idx="3"/>
          </p:nvPr>
        </p:nvSpPr>
        <p:spPr>
          <a:xfrm>
            <a:off x="438151" y="3762950"/>
            <a:ext cx="3407700" cy="2370000"/>
          </a:xfrm>
          <a:prstGeom prst="rect">
            <a:avLst/>
          </a:prstGeom>
        </p:spPr>
        <p:txBody>
          <a:bodyPr spcFirstLastPara="1" wrap="square" lIns="57150" tIns="91425" rIns="91425" bIns="91425" anchor="t" anchorCtr="0">
            <a:noAutofit/>
          </a:bodyPr>
          <a:lstStyle/>
          <a:p>
            <a:pPr marL="457200" lvl="0" indent="-298450" algn="l" rtl="0">
              <a:lnSpc>
                <a:spcPct val="115000"/>
              </a:lnSpc>
              <a:spcBef>
                <a:spcPts val="0"/>
              </a:spcBef>
              <a:spcAft>
                <a:spcPts val="0"/>
              </a:spcAft>
              <a:buClr>
                <a:schemeClr val="dk1"/>
              </a:buClr>
              <a:buSzPts val="1100"/>
              <a:buFont typeface="Google Sans"/>
              <a:buChar char="●"/>
            </a:pPr>
            <a:r>
              <a:rPr lang="en" sz="1100" dirty="0">
                <a:solidFill>
                  <a:schemeClr val="dk1"/>
                </a:solidFill>
                <a:latin typeface="Times New Roman" panose="02020603050405020304" pitchFamily="18" charset="0"/>
                <a:cs typeface="Times New Roman" panose="02020603050405020304" pitchFamily="18" charset="0"/>
              </a:rPr>
              <a:t>Explored dataset to find any unusual values.</a:t>
            </a:r>
            <a:endParaRPr sz="1100" dirty="0">
              <a:solidFill>
                <a:schemeClr val="dk1"/>
              </a:solidFill>
              <a:latin typeface="Times New Roman" panose="02020603050405020304" pitchFamily="18" charset="0"/>
              <a:cs typeface="Times New Roman" panose="02020603050405020304" pitchFamily="18" charset="0"/>
            </a:endParaRPr>
          </a:p>
          <a:p>
            <a:pPr marL="457200" lvl="0" indent="-298450" algn="l" rtl="0">
              <a:lnSpc>
                <a:spcPct val="115000"/>
              </a:lnSpc>
              <a:spcBef>
                <a:spcPts val="1000"/>
              </a:spcBef>
              <a:spcAft>
                <a:spcPts val="0"/>
              </a:spcAft>
              <a:buClr>
                <a:schemeClr val="dk1"/>
              </a:buClr>
              <a:buSzPts val="1100"/>
              <a:buFont typeface="Google Sans"/>
              <a:buChar char="●"/>
            </a:pPr>
            <a:r>
              <a:rPr lang="en" sz="1100" dirty="0">
                <a:solidFill>
                  <a:schemeClr val="dk1"/>
                </a:solidFill>
                <a:latin typeface="Times New Roman" panose="02020603050405020304" pitchFamily="18" charset="0"/>
                <a:cs typeface="Times New Roman" panose="02020603050405020304" pitchFamily="18" charset="0"/>
              </a:rPr>
              <a:t>Considered which variables are most useful to build predictive models (in this case: total_amount and trip_distance, which work together to depict a taxi cab ride).</a:t>
            </a:r>
            <a:endParaRPr sz="1100" dirty="0">
              <a:solidFill>
                <a:schemeClr val="dk1"/>
              </a:solidFill>
              <a:latin typeface="Times New Roman" panose="02020603050405020304" pitchFamily="18" charset="0"/>
              <a:cs typeface="Times New Roman" panose="02020603050405020304" pitchFamily="18" charset="0"/>
            </a:endParaRPr>
          </a:p>
          <a:p>
            <a:pPr marL="457200" lvl="0" indent="-298450" algn="l" rtl="0">
              <a:lnSpc>
                <a:spcPct val="115000"/>
              </a:lnSpc>
              <a:spcBef>
                <a:spcPts val="1000"/>
              </a:spcBef>
              <a:spcAft>
                <a:spcPts val="0"/>
              </a:spcAft>
              <a:buClr>
                <a:schemeClr val="dk1"/>
              </a:buClr>
              <a:buSzPts val="1100"/>
              <a:buFont typeface="Google Sans"/>
              <a:buChar char="●"/>
            </a:pPr>
            <a:r>
              <a:rPr lang="en" sz="1100" dirty="0">
                <a:solidFill>
                  <a:schemeClr val="dk1"/>
                </a:solidFill>
                <a:latin typeface="Times New Roman" panose="02020603050405020304" pitchFamily="18" charset="0"/>
                <a:cs typeface="Times New Roman" panose="02020603050405020304" pitchFamily="18" charset="0"/>
              </a:rPr>
              <a:t>Considered potential interactions between the two chosen variables.</a:t>
            </a:r>
            <a:endParaRPr sz="1100" dirty="0">
              <a:solidFill>
                <a:schemeClr val="dk1"/>
              </a:solidFill>
              <a:latin typeface="Times New Roman" panose="02020603050405020304" pitchFamily="18" charset="0"/>
              <a:cs typeface="Times New Roman" panose="02020603050405020304" pitchFamily="18" charset="0"/>
            </a:endParaRPr>
          </a:p>
          <a:p>
            <a:pPr marL="457200" lvl="0" indent="-298450" algn="l" rtl="0">
              <a:lnSpc>
                <a:spcPct val="115000"/>
              </a:lnSpc>
              <a:spcBef>
                <a:spcPts val="1000"/>
              </a:spcBef>
              <a:spcAft>
                <a:spcPts val="0"/>
              </a:spcAft>
              <a:buClr>
                <a:schemeClr val="dk1"/>
              </a:buClr>
              <a:buSzPts val="1100"/>
              <a:buFont typeface="Google Sans"/>
              <a:buChar char="●"/>
            </a:pPr>
            <a:r>
              <a:rPr lang="en" sz="1100" dirty="0">
                <a:solidFill>
                  <a:schemeClr val="dk1"/>
                </a:solidFill>
                <a:latin typeface="Times New Roman" panose="02020603050405020304" pitchFamily="18" charset="0"/>
                <a:cs typeface="Times New Roman" panose="02020603050405020304" pitchFamily="18" charset="0"/>
              </a:rPr>
              <a:t>Examined which components of the provided data will provide relevant insights.</a:t>
            </a:r>
            <a:endParaRPr sz="1100" dirty="0">
              <a:solidFill>
                <a:schemeClr val="dk1"/>
              </a:solidFill>
              <a:latin typeface="Times New Roman" panose="02020603050405020304" pitchFamily="18" charset="0"/>
              <a:cs typeface="Times New Roman" panose="02020603050405020304" pitchFamily="18" charset="0"/>
            </a:endParaRPr>
          </a:p>
          <a:p>
            <a:pPr marL="457200" lvl="0" indent="-298450" algn="l" rtl="0">
              <a:lnSpc>
                <a:spcPct val="115000"/>
              </a:lnSpc>
              <a:spcBef>
                <a:spcPts val="1000"/>
              </a:spcBef>
              <a:spcAft>
                <a:spcPts val="1000"/>
              </a:spcAft>
              <a:buClr>
                <a:schemeClr val="dk1"/>
              </a:buClr>
              <a:buSzPts val="1100"/>
              <a:buFont typeface="Google Sans"/>
              <a:buChar char="●"/>
            </a:pPr>
            <a:r>
              <a:rPr lang="en" sz="1100" dirty="0">
                <a:solidFill>
                  <a:schemeClr val="dk1"/>
                </a:solidFill>
                <a:latin typeface="Times New Roman" panose="02020603050405020304" pitchFamily="18" charset="0"/>
                <a:cs typeface="Times New Roman" panose="02020603050405020304" pitchFamily="18" charset="0"/>
              </a:rPr>
              <a:t>Built the groundwork for future exploratory data analysis, visualizations, and models.</a:t>
            </a:r>
            <a:endParaRPr sz="1100" dirty="0">
              <a:solidFill>
                <a:schemeClr val="dk1"/>
              </a:solidFill>
              <a:latin typeface="Times New Roman" panose="02020603050405020304" pitchFamily="18" charset="0"/>
              <a:cs typeface="Times New Roman" panose="02020603050405020304" pitchFamily="18" charset="0"/>
            </a:endParaRPr>
          </a:p>
        </p:txBody>
      </p:sp>
      <p:sp>
        <p:nvSpPr>
          <p:cNvPr id="160" name="Google Shape;160;p8"/>
          <p:cNvSpPr txBox="1">
            <a:spLocks noGrp="1"/>
          </p:cNvSpPr>
          <p:nvPr>
            <p:ph type="body" idx="4"/>
          </p:nvPr>
        </p:nvSpPr>
        <p:spPr>
          <a:xfrm>
            <a:off x="438150" y="7050750"/>
            <a:ext cx="3407700" cy="2255400"/>
          </a:xfrm>
          <a:prstGeom prst="rect">
            <a:avLst/>
          </a:prstGeom>
        </p:spPr>
        <p:txBody>
          <a:bodyPr spcFirstLastPara="1" wrap="square" lIns="57150" tIns="91425" rIns="91425" bIns="91425" anchor="t" anchorCtr="0">
            <a:normAutofit/>
          </a:bodyPr>
          <a:lstStyle/>
          <a:p>
            <a:pPr marL="457200" lvl="0" indent="-298450" algn="l" rtl="0">
              <a:lnSpc>
                <a:spcPct val="135714"/>
              </a:lnSpc>
              <a:spcBef>
                <a:spcPts val="0"/>
              </a:spcBef>
              <a:spcAft>
                <a:spcPts val="0"/>
              </a:spcAft>
              <a:buClr>
                <a:schemeClr val="dk1"/>
              </a:buClr>
              <a:buSzPts val="1100"/>
              <a:buFont typeface="Google Sans"/>
              <a:buAutoNum type="arabicPeriod"/>
            </a:pPr>
            <a:r>
              <a:rPr lang="en" sz="1100" dirty="0">
                <a:solidFill>
                  <a:schemeClr val="dk1"/>
                </a:solidFill>
                <a:latin typeface="Times New Roman" panose="02020603050405020304" pitchFamily="18" charset="0"/>
                <a:cs typeface="Times New Roman" panose="02020603050405020304" pitchFamily="18" charset="0"/>
              </a:rPr>
              <a:t>Conduct a complete exploratory data analysis.</a:t>
            </a:r>
            <a:endParaRPr sz="1100" dirty="0">
              <a:solidFill>
                <a:schemeClr val="dk1"/>
              </a:solidFill>
              <a:latin typeface="Times New Roman" panose="02020603050405020304" pitchFamily="18" charset="0"/>
              <a:cs typeface="Times New Roman" panose="02020603050405020304" pitchFamily="18" charset="0"/>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dirty="0">
                <a:solidFill>
                  <a:schemeClr val="dk1"/>
                </a:solidFill>
                <a:latin typeface="Times New Roman" panose="02020603050405020304" pitchFamily="18" charset="0"/>
                <a:cs typeface="Times New Roman" panose="02020603050405020304" pitchFamily="18" charset="0"/>
              </a:rPr>
              <a:t>Perform any data cleaning and data analysis steps to understand unusual variables (e.g., outliers).</a:t>
            </a:r>
            <a:endParaRPr sz="1100" dirty="0">
              <a:solidFill>
                <a:schemeClr val="dk1"/>
              </a:solidFill>
              <a:latin typeface="Times New Roman" panose="02020603050405020304" pitchFamily="18" charset="0"/>
              <a:cs typeface="Times New Roman" panose="02020603050405020304" pitchFamily="18" charset="0"/>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dirty="0">
                <a:solidFill>
                  <a:schemeClr val="dk1"/>
                </a:solidFill>
                <a:latin typeface="Times New Roman" panose="02020603050405020304" pitchFamily="18" charset="0"/>
                <a:cs typeface="Times New Roman" panose="02020603050405020304" pitchFamily="18" charset="0"/>
              </a:rPr>
              <a:t>Use descriptive statistics to learn more about the data. </a:t>
            </a:r>
            <a:endParaRPr sz="1100" dirty="0">
              <a:solidFill>
                <a:schemeClr val="dk1"/>
              </a:solidFill>
              <a:latin typeface="Times New Roman" panose="02020603050405020304" pitchFamily="18" charset="0"/>
              <a:cs typeface="Times New Roman" panose="02020603050405020304" pitchFamily="18" charset="0"/>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dirty="0">
                <a:solidFill>
                  <a:schemeClr val="dk1"/>
                </a:solidFill>
                <a:latin typeface="Times New Roman" panose="02020603050405020304" pitchFamily="18" charset="0"/>
                <a:cs typeface="Times New Roman" panose="02020603050405020304" pitchFamily="18" charset="0"/>
              </a:rPr>
              <a:t>Create and run a regression model.</a:t>
            </a:r>
            <a:endParaRPr sz="1100"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1200"/>
              </a:spcAft>
              <a:buNone/>
            </a:pPr>
            <a:endParaRPr dirty="0">
              <a:latin typeface="Times New Roman" panose="02020603050405020304" pitchFamily="18" charset="0"/>
              <a:cs typeface="Times New Roman" panose="02020603050405020304" pitchFamily="18" charset="0"/>
            </a:endParaRPr>
          </a:p>
        </p:txBody>
      </p:sp>
      <p:sp>
        <p:nvSpPr>
          <p:cNvPr id="161" name="Google Shape;161;p8"/>
          <p:cNvSpPr txBox="1">
            <a:spLocks noGrp="1"/>
          </p:cNvSpPr>
          <p:nvPr>
            <p:ph type="subTitle" idx="6"/>
          </p:nvPr>
        </p:nvSpPr>
        <p:spPr>
          <a:xfrm>
            <a:off x="4051275" y="9304325"/>
            <a:ext cx="3219000" cy="620400"/>
          </a:xfrm>
          <a:prstGeom prst="rect">
            <a:avLst/>
          </a:prstGeom>
        </p:spPr>
        <p:txBody>
          <a:bodyPr spcFirstLastPara="1" wrap="square" lIns="91425" tIns="91425" rIns="91425" bIns="91425" anchor="t" anchorCtr="0">
            <a:noAutofit/>
          </a:bodyPr>
          <a:lstStyle/>
          <a:p>
            <a:pPr marL="0" lvl="0" indent="0" algn="ctr" rtl="0">
              <a:lnSpc>
                <a:spcPct val="85000"/>
              </a:lnSpc>
              <a:spcBef>
                <a:spcPts val="0"/>
              </a:spcBef>
              <a:spcAft>
                <a:spcPts val="0"/>
              </a:spcAft>
              <a:buClr>
                <a:schemeClr val="dk1"/>
              </a:buClr>
              <a:buSzPts val="770"/>
              <a:buFont typeface="Arial"/>
              <a:buNone/>
            </a:pPr>
            <a:r>
              <a:rPr lang="en" sz="1000">
                <a:solidFill>
                  <a:schemeClr val="dk1"/>
                </a:solidFill>
              </a:rPr>
              <a:t>[Alt-text] The total_amount variable indicates the necessity of further analyzing outlier variables.</a:t>
            </a:r>
            <a:endParaRPr/>
          </a:p>
        </p:txBody>
      </p:sp>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163" name="Google Shape;163;p8"/>
          <p:cNvPicPr preferRelativeResize="0"/>
          <p:nvPr/>
        </p:nvPicPr>
        <p:blipFill>
          <a:blip r:embed="rId4">
            <a:alphaModFix/>
          </a:blip>
          <a:stretch>
            <a:fillRect/>
          </a:stretch>
        </p:blipFill>
        <p:spPr>
          <a:xfrm>
            <a:off x="5504300" y="5695575"/>
            <a:ext cx="737276" cy="35932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279</Words>
  <Application>Microsoft Office PowerPoint</Application>
  <PresentationFormat>Custom</PresentationFormat>
  <Paragraphs>17</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PT Sans Narrow</vt:lpstr>
      <vt:lpstr>Work Sans</vt:lpstr>
      <vt:lpstr>Google Sans SemiBold</vt:lpstr>
      <vt:lpstr>Roboto</vt:lpstr>
      <vt:lpstr>Google Sans</vt:lpstr>
      <vt:lpstr>Times New Roman</vt:lpstr>
      <vt:lpstr>Simple Light</vt:lpstr>
      <vt:lpstr>New York City TLC Project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City TLC Project Preliminary Data Summary</dc:title>
  <cp:lastModifiedBy>SWAPNIL BUDD</cp:lastModifiedBy>
  <cp:revision>4</cp:revision>
  <dcterms:modified xsi:type="dcterms:W3CDTF">2023-11-19T23:18:50Z</dcterms:modified>
</cp:coreProperties>
</file>